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6"/>
  </p:handoutMasterIdLst>
  <p:sldIdLst>
    <p:sldId id="274" r:id="rId2"/>
    <p:sldId id="278" r:id="rId3"/>
    <p:sldId id="288" r:id="rId4"/>
    <p:sldId id="287" r:id="rId5"/>
    <p:sldId id="313" r:id="rId6"/>
    <p:sldId id="309" r:id="rId7"/>
    <p:sldId id="295" r:id="rId8"/>
    <p:sldId id="286" r:id="rId9"/>
    <p:sldId id="283" r:id="rId10"/>
    <p:sldId id="293" r:id="rId11"/>
    <p:sldId id="310" r:id="rId12"/>
    <p:sldId id="297" r:id="rId13"/>
    <p:sldId id="311" r:id="rId14"/>
    <p:sldId id="291" r:id="rId15"/>
    <p:sldId id="300" r:id="rId16"/>
    <p:sldId id="301" r:id="rId17"/>
    <p:sldId id="302" r:id="rId18"/>
    <p:sldId id="303" r:id="rId19"/>
    <p:sldId id="292" r:id="rId20"/>
    <p:sldId id="304" r:id="rId21"/>
    <p:sldId id="306" r:id="rId22"/>
    <p:sldId id="308" r:id="rId23"/>
    <p:sldId id="307" r:id="rId24"/>
    <p:sldId id="312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Oswald SemiBold" panose="00000700000000000000" pitchFamily="2" charset="0"/>
      <p:bold r:id="rId31"/>
    </p:embeddedFont>
    <p:embeddedFont>
      <p:font typeface="Roboto" panose="02000000000000000000" pitchFamily="2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287DA1"/>
    <a:srgbClr val="2C7FA5"/>
    <a:srgbClr val="8CB0C3"/>
    <a:srgbClr val="121E44"/>
    <a:srgbClr val="282828"/>
    <a:srgbClr val="1C2242"/>
    <a:srgbClr val="FFFFFF"/>
    <a:srgbClr val="CBD6D2"/>
    <a:srgbClr val="97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78" autoAdjust="0"/>
    <p:restoredTop sz="96540" autoAdjust="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547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80BB3F-937A-451D-B588-44B8A22B7D3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B1E3A-EC18-4197-AA95-14DE5A97D4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E3917-6F5F-4511-9170-1D21819D3CBD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EA308-49F1-4109-8CB8-91440D4BEE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2DA3D-18C7-44A9-AC2D-B3FE6B69A6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C3E6-DCE6-480C-BB4B-D0397487B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15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quare with white text&#10;&#10;Description automatically generated">
            <a:extLst>
              <a:ext uri="{FF2B5EF4-FFF2-40B4-BE49-F238E27FC236}">
                <a16:creationId xmlns:a16="http://schemas.microsoft.com/office/drawing/2014/main" id="{D3D348FB-4D4C-032D-DBB3-AF7D0F213A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9" y="2535639"/>
            <a:ext cx="12209309" cy="43223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0C1E1A-4AF5-235D-A1A1-2FF72D1C2F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21647" y="2802337"/>
            <a:ext cx="9775079" cy="1623174"/>
          </a:xfrm>
        </p:spPr>
        <p:txBody>
          <a:bodyPr anchor="b">
            <a:normAutofit/>
          </a:bodyPr>
          <a:lstStyle>
            <a:lvl1pPr algn="r">
              <a:defRPr sz="4800" cap="all" baseline="0">
                <a:solidFill>
                  <a:schemeClr val="bg1"/>
                </a:solidFill>
                <a:latin typeface="Oswald SemiBold" panose="00000700000000000000" pitchFamily="2" charset="0"/>
              </a:defRPr>
            </a:lvl1pPr>
          </a:lstStyle>
          <a:p>
            <a:r>
              <a:rPr lang="en-US" dirty="0"/>
              <a:t>SAMPLE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6EFF85-C665-7BFC-EE36-642E1DD7DF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21647" y="4609331"/>
            <a:ext cx="9775079" cy="1623174"/>
          </a:xfrm>
        </p:spPr>
        <p:txBody>
          <a:bodyPr>
            <a:normAutofit/>
          </a:bodyPr>
          <a:lstStyle>
            <a:lvl1pPr marL="0" indent="0" algn="r">
              <a:buNone/>
              <a:defRPr sz="2400" b="1" cap="all" baseline="0">
                <a:solidFill>
                  <a:srgbClr val="287D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Sample master subtitle</a:t>
            </a:r>
          </a:p>
        </p:txBody>
      </p:sp>
      <p:pic>
        <p:nvPicPr>
          <p:cNvPr id="12" name="Picture 11" descr="Icon&#10;&#10;Description automatically generated with low confidence">
            <a:extLst>
              <a:ext uri="{FF2B5EF4-FFF2-40B4-BE49-F238E27FC236}">
                <a16:creationId xmlns:a16="http://schemas.microsoft.com/office/drawing/2014/main" id="{C899E044-88F4-4203-A4B2-20336CAC6A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49" y="692170"/>
            <a:ext cx="4165752" cy="1178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23F2BED-6E97-43AB-84C9-1A2ACEDB1641}"/>
              </a:ext>
            </a:extLst>
          </p:cNvPr>
          <p:cNvGrpSpPr/>
          <p:nvPr userDrawn="1"/>
        </p:nvGrpSpPr>
        <p:grpSpPr>
          <a:xfrm>
            <a:off x="0" y="6629400"/>
            <a:ext cx="12192000" cy="238124"/>
            <a:chOff x="-482600" y="5225645"/>
            <a:chExt cx="12192000" cy="2167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33477C-9E05-4FDD-848B-236D4FCC552C}"/>
                </a:ext>
              </a:extLst>
            </p:cNvPr>
            <p:cNvSpPr/>
            <p:nvPr userDrawn="1"/>
          </p:nvSpPr>
          <p:spPr>
            <a:xfrm>
              <a:off x="-482600" y="5225645"/>
              <a:ext cx="4064000" cy="216702"/>
            </a:xfrm>
            <a:prstGeom prst="rect">
              <a:avLst/>
            </a:prstGeom>
            <a:solidFill>
              <a:srgbClr val="2C7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D3F55D3-0B82-4111-A328-130337F995BF}"/>
                </a:ext>
              </a:extLst>
            </p:cNvPr>
            <p:cNvSpPr/>
            <p:nvPr userDrawn="1"/>
          </p:nvSpPr>
          <p:spPr>
            <a:xfrm>
              <a:off x="3581400" y="5225645"/>
              <a:ext cx="4064000" cy="216702"/>
            </a:xfrm>
            <a:prstGeom prst="rect">
              <a:avLst/>
            </a:prstGeom>
            <a:solidFill>
              <a:srgbClr val="8CB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F8798A9-6CE4-4810-A819-1D51B4B3AD2C}"/>
                </a:ext>
              </a:extLst>
            </p:cNvPr>
            <p:cNvSpPr/>
            <p:nvPr userDrawn="1"/>
          </p:nvSpPr>
          <p:spPr>
            <a:xfrm>
              <a:off x="7645400" y="5225645"/>
              <a:ext cx="4064000" cy="216702"/>
            </a:xfrm>
            <a:prstGeom prst="rect">
              <a:avLst/>
            </a:prstGeom>
            <a:solidFill>
              <a:srgbClr val="75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45FA69D-3577-451C-8009-8B44153EB4B1}"/>
              </a:ext>
            </a:extLst>
          </p:cNvPr>
          <p:cNvSpPr txBox="1"/>
          <p:nvPr userDrawn="1"/>
        </p:nvSpPr>
        <p:spPr>
          <a:xfrm>
            <a:off x="7486650" y="5986439"/>
            <a:ext cx="44100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00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©</a:t>
            </a:r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 </a:t>
            </a:r>
            <a:r>
              <a:rPr lang="en-US" sz="1000" i="0" u="none" strike="noStrike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Herbert, Rowland &amp; Grubic, Inc.</a:t>
            </a:r>
          </a:p>
          <a:p>
            <a:pPr algn="r"/>
            <a:r>
              <a:rPr lang="en-US" sz="1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Engineering | Planning | Infrastructure Solutions</a:t>
            </a:r>
            <a:endParaRPr lang="en-US" sz="1000" i="0" u="none" strike="noStrike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11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65413-59ED-1F04-66DD-DFC7EB838D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17915"/>
            <a:ext cx="10894423" cy="4006864"/>
          </a:xfrm>
        </p:spPr>
        <p:txBody>
          <a:bodyPr/>
          <a:lstStyle>
            <a:lvl1pPr>
              <a:defRPr sz="2800" b="1">
                <a:solidFill>
                  <a:srgbClr val="2C7FA5"/>
                </a:solidFill>
              </a:defRPr>
            </a:lvl1pPr>
            <a:lvl2pPr>
              <a:defRPr/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Roboto BOLD, all caps, celadon blue</a:t>
            </a:r>
          </a:p>
          <a:p>
            <a:pPr lvl="1"/>
            <a:r>
              <a:rPr lang="en-US" dirty="0"/>
              <a:t>Lato, Initial Caps, Dark Gray</a:t>
            </a:r>
          </a:p>
          <a:p>
            <a:pPr lvl="2"/>
            <a:r>
              <a:rPr lang="en-US" dirty="0"/>
              <a:t>Lato, Initial Caps, Dark Gray</a:t>
            </a:r>
          </a:p>
          <a:p>
            <a:pPr lvl="3"/>
            <a:r>
              <a:rPr lang="en-US" dirty="0"/>
              <a:t>Lato, Initial Caps, Dark Gray</a:t>
            </a:r>
          </a:p>
          <a:p>
            <a:pPr lvl="4"/>
            <a:r>
              <a:rPr lang="en-US" dirty="0"/>
              <a:t>Lato, Initial Caps, Dark Gray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D16523-FE99-438D-9D03-65F138641813}"/>
              </a:ext>
            </a:extLst>
          </p:cNvPr>
          <p:cNvGrpSpPr/>
          <p:nvPr userDrawn="1"/>
        </p:nvGrpSpPr>
        <p:grpSpPr>
          <a:xfrm>
            <a:off x="0" y="0"/>
            <a:ext cx="12192000" cy="1447800"/>
            <a:chOff x="0" y="0"/>
            <a:chExt cx="12192000" cy="1447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132100-6FF6-461C-8FD6-B6022F57C40F}"/>
                </a:ext>
              </a:extLst>
            </p:cNvPr>
            <p:cNvSpPr/>
            <p:nvPr/>
          </p:nvSpPr>
          <p:spPr>
            <a:xfrm>
              <a:off x="0" y="0"/>
              <a:ext cx="12192000" cy="1236624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0AC90F-4B1A-4CDA-AC9C-C862E744817C}"/>
                </a:ext>
              </a:extLst>
            </p:cNvPr>
            <p:cNvSpPr/>
            <p:nvPr/>
          </p:nvSpPr>
          <p:spPr>
            <a:xfrm>
              <a:off x="0" y="1231098"/>
              <a:ext cx="4064000" cy="216702"/>
            </a:xfrm>
            <a:prstGeom prst="rect">
              <a:avLst/>
            </a:prstGeom>
            <a:solidFill>
              <a:srgbClr val="2C7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CB2B930-1554-4417-81F5-8FA88D5272D8}"/>
                </a:ext>
              </a:extLst>
            </p:cNvPr>
            <p:cNvSpPr/>
            <p:nvPr/>
          </p:nvSpPr>
          <p:spPr>
            <a:xfrm>
              <a:off x="4064000" y="1231098"/>
              <a:ext cx="4064000" cy="216702"/>
            </a:xfrm>
            <a:prstGeom prst="rect">
              <a:avLst/>
            </a:prstGeom>
            <a:solidFill>
              <a:srgbClr val="8CB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A4A37DE-8114-41DA-9847-18B7D7B726FC}"/>
                </a:ext>
              </a:extLst>
            </p:cNvPr>
            <p:cNvSpPr/>
            <p:nvPr/>
          </p:nvSpPr>
          <p:spPr>
            <a:xfrm>
              <a:off x="8128000" y="1231098"/>
              <a:ext cx="4064000" cy="216702"/>
            </a:xfrm>
            <a:prstGeom prst="rect">
              <a:avLst/>
            </a:prstGeom>
            <a:solidFill>
              <a:srgbClr val="75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100261-795D-840D-A8F9-F51C89B677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098"/>
            <a:ext cx="10894422" cy="995915"/>
          </a:xfrm>
        </p:spPr>
        <p:txBody>
          <a:bodyPr/>
          <a:lstStyle>
            <a:lvl1pPr>
              <a:defRPr cap="all" normalizeH="0" baseline="0">
                <a:solidFill>
                  <a:schemeClr val="bg1"/>
                </a:solidFill>
                <a:latin typeface="Oswald SemiBold" panose="00000700000000000000" pitchFamily="2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pic>
        <p:nvPicPr>
          <p:cNvPr id="15" name="Picture 14" descr="Icon&#10;&#10;Description automatically generated with low confidence">
            <a:extLst>
              <a:ext uri="{FF2B5EF4-FFF2-40B4-BE49-F238E27FC236}">
                <a16:creationId xmlns:a16="http://schemas.microsoft.com/office/drawing/2014/main" id="{4294F57C-B15E-4D94-B955-05BCDA28A9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44" y="6139543"/>
            <a:ext cx="1462779" cy="4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0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con&#10;&#10;Description automatically generated with low confidence">
            <a:extLst>
              <a:ext uri="{FF2B5EF4-FFF2-40B4-BE49-F238E27FC236}">
                <a16:creationId xmlns:a16="http://schemas.microsoft.com/office/drawing/2014/main" id="{4D95F755-7A15-4CD5-85B0-12BEE24CC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44" y="6139543"/>
            <a:ext cx="1462779" cy="413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A3E2AC-A914-4DA7-AB1A-390E51340193}"/>
              </a:ext>
            </a:extLst>
          </p:cNvPr>
          <p:cNvSpPr/>
          <p:nvPr/>
        </p:nvSpPr>
        <p:spPr>
          <a:xfrm>
            <a:off x="0" y="-1"/>
            <a:ext cx="4064000" cy="6580767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7F8C6-2DF4-173D-4C6F-7037E3D8480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5675" y="653143"/>
            <a:ext cx="3309896" cy="5217459"/>
          </a:xfrm>
        </p:spPr>
        <p:txBody>
          <a:bodyPr anchor="t">
            <a:normAutofit/>
          </a:bodyPr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Three column slide (Oswald semibold, all caps, white)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0C41B-3F29-98BA-30BC-6CEBC094297A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4735286" y="653143"/>
            <a:ext cx="6944444" cy="5123814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Roboto BOLD all caps celadon</a:t>
            </a:r>
          </a:p>
          <a:p>
            <a:pPr lvl="1"/>
            <a:r>
              <a:rPr lang="en-US" dirty="0"/>
              <a:t>Bullet-points (Lato, dark gray)</a:t>
            </a:r>
          </a:p>
          <a:p>
            <a:pPr lvl="2"/>
            <a:r>
              <a:rPr lang="en-US" dirty="0"/>
              <a:t>Sub-bullets (Lato, dark gray)</a:t>
            </a:r>
          </a:p>
          <a:p>
            <a:pPr lvl="4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38F756-5733-43EF-B098-9B101B77FD3D}"/>
              </a:ext>
            </a:extLst>
          </p:cNvPr>
          <p:cNvGrpSpPr/>
          <p:nvPr userDrawn="1"/>
        </p:nvGrpSpPr>
        <p:grpSpPr>
          <a:xfrm>
            <a:off x="0" y="6580767"/>
            <a:ext cx="4064000" cy="277233"/>
            <a:chOff x="-482600" y="5225645"/>
            <a:chExt cx="12192000" cy="2167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D6AE75-CD34-4E43-B483-48B5EB30BBA2}"/>
                </a:ext>
              </a:extLst>
            </p:cNvPr>
            <p:cNvSpPr/>
            <p:nvPr userDrawn="1"/>
          </p:nvSpPr>
          <p:spPr>
            <a:xfrm>
              <a:off x="-482600" y="5225645"/>
              <a:ext cx="4064000" cy="216702"/>
            </a:xfrm>
            <a:prstGeom prst="rect">
              <a:avLst/>
            </a:prstGeom>
            <a:solidFill>
              <a:srgbClr val="2C7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F4F0D0-DA1E-4DCC-8933-90E51B02453A}"/>
                </a:ext>
              </a:extLst>
            </p:cNvPr>
            <p:cNvSpPr/>
            <p:nvPr userDrawn="1"/>
          </p:nvSpPr>
          <p:spPr>
            <a:xfrm>
              <a:off x="3581400" y="5225645"/>
              <a:ext cx="4064000" cy="216702"/>
            </a:xfrm>
            <a:prstGeom prst="rect">
              <a:avLst/>
            </a:prstGeom>
            <a:solidFill>
              <a:srgbClr val="8CB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F17B87-73D1-4B2A-A282-C673202C10D1}"/>
                </a:ext>
              </a:extLst>
            </p:cNvPr>
            <p:cNvSpPr/>
            <p:nvPr userDrawn="1"/>
          </p:nvSpPr>
          <p:spPr>
            <a:xfrm>
              <a:off x="7645400" y="5225645"/>
              <a:ext cx="4064000" cy="216702"/>
            </a:xfrm>
            <a:prstGeom prst="rect">
              <a:avLst/>
            </a:prstGeom>
            <a:solidFill>
              <a:srgbClr val="75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60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con&#10;&#10;Description automatically generated with low confidence">
            <a:extLst>
              <a:ext uri="{FF2B5EF4-FFF2-40B4-BE49-F238E27FC236}">
                <a16:creationId xmlns:a16="http://schemas.microsoft.com/office/drawing/2014/main" id="{4D95F755-7A15-4CD5-85B0-12BEE24CC7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44" y="6139543"/>
            <a:ext cx="1462779" cy="41398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A3E2AC-A914-4DA7-AB1A-390E51340193}"/>
              </a:ext>
            </a:extLst>
          </p:cNvPr>
          <p:cNvSpPr/>
          <p:nvPr/>
        </p:nvSpPr>
        <p:spPr>
          <a:xfrm>
            <a:off x="0" y="-1"/>
            <a:ext cx="6096000" cy="6580767"/>
          </a:xfrm>
          <a:prstGeom prst="rect">
            <a:avLst/>
          </a:prstGeom>
          <a:solidFill>
            <a:srgbClr val="041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7F8C6-2DF4-173D-4C6F-7037E3D8480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5675" y="653143"/>
            <a:ext cx="5248194" cy="5217459"/>
          </a:xfrm>
        </p:spPr>
        <p:txBody>
          <a:bodyPr anchor="t"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Two column slide (Oswald semibold, white)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0C41B-3F29-98BA-30BC-6CEBC094297A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6377748" y="653143"/>
            <a:ext cx="5301982" cy="512381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E38F756-5733-43EF-B098-9B101B77FD3D}"/>
              </a:ext>
            </a:extLst>
          </p:cNvPr>
          <p:cNvGrpSpPr/>
          <p:nvPr userDrawn="1"/>
        </p:nvGrpSpPr>
        <p:grpSpPr>
          <a:xfrm>
            <a:off x="0" y="6580767"/>
            <a:ext cx="6096000" cy="277233"/>
            <a:chOff x="-482600" y="5225645"/>
            <a:chExt cx="12192000" cy="2167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4D6AE75-CD34-4E43-B483-48B5EB30BBA2}"/>
                </a:ext>
              </a:extLst>
            </p:cNvPr>
            <p:cNvSpPr/>
            <p:nvPr userDrawn="1"/>
          </p:nvSpPr>
          <p:spPr>
            <a:xfrm>
              <a:off x="-482600" y="5225645"/>
              <a:ext cx="4064000" cy="216702"/>
            </a:xfrm>
            <a:prstGeom prst="rect">
              <a:avLst/>
            </a:prstGeom>
            <a:solidFill>
              <a:srgbClr val="2C7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7F4F0D0-DA1E-4DCC-8933-90E51B02453A}"/>
                </a:ext>
              </a:extLst>
            </p:cNvPr>
            <p:cNvSpPr/>
            <p:nvPr userDrawn="1"/>
          </p:nvSpPr>
          <p:spPr>
            <a:xfrm>
              <a:off x="3581400" y="5225645"/>
              <a:ext cx="4064000" cy="216702"/>
            </a:xfrm>
            <a:prstGeom prst="rect">
              <a:avLst/>
            </a:prstGeom>
            <a:solidFill>
              <a:srgbClr val="8CB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F17B87-73D1-4B2A-A282-C673202C10D1}"/>
                </a:ext>
              </a:extLst>
            </p:cNvPr>
            <p:cNvSpPr/>
            <p:nvPr userDrawn="1"/>
          </p:nvSpPr>
          <p:spPr>
            <a:xfrm>
              <a:off x="7645400" y="5225645"/>
              <a:ext cx="4064000" cy="216702"/>
            </a:xfrm>
            <a:prstGeom prst="rect">
              <a:avLst/>
            </a:prstGeom>
            <a:solidFill>
              <a:srgbClr val="75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8469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l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B9025F2-D8BE-47A4-8CBC-1AD46459B3DB}"/>
              </a:ext>
            </a:extLst>
          </p:cNvPr>
          <p:cNvGrpSpPr/>
          <p:nvPr userDrawn="1"/>
        </p:nvGrpSpPr>
        <p:grpSpPr>
          <a:xfrm>
            <a:off x="0" y="0"/>
            <a:ext cx="12192000" cy="5870602"/>
            <a:chOff x="0" y="0"/>
            <a:chExt cx="12192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A3E2AC-A914-4DA7-AB1A-390E51340193}"/>
                </a:ext>
              </a:extLst>
            </p:cNvPr>
            <p:cNvSpPr/>
            <p:nvPr/>
          </p:nvSpPr>
          <p:spPr>
            <a:xfrm>
              <a:off x="0" y="0"/>
              <a:ext cx="12192000" cy="6580766"/>
            </a:xfrm>
            <a:prstGeom prst="rect">
              <a:avLst/>
            </a:prstGeom>
            <a:solidFill>
              <a:srgbClr val="041E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E38F756-5733-43EF-B098-9B101B77FD3D}"/>
                </a:ext>
              </a:extLst>
            </p:cNvPr>
            <p:cNvGrpSpPr/>
            <p:nvPr userDrawn="1"/>
          </p:nvGrpSpPr>
          <p:grpSpPr>
            <a:xfrm>
              <a:off x="0" y="6580767"/>
              <a:ext cx="12192000" cy="277233"/>
              <a:chOff x="-482600" y="5225645"/>
              <a:chExt cx="12192000" cy="216702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4D6AE75-CD34-4E43-B483-48B5EB30BBA2}"/>
                  </a:ext>
                </a:extLst>
              </p:cNvPr>
              <p:cNvSpPr/>
              <p:nvPr userDrawn="1"/>
            </p:nvSpPr>
            <p:spPr>
              <a:xfrm>
                <a:off x="-482600" y="5225645"/>
                <a:ext cx="4064000" cy="216702"/>
              </a:xfrm>
              <a:prstGeom prst="rect">
                <a:avLst/>
              </a:prstGeom>
              <a:solidFill>
                <a:srgbClr val="2C7F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F4F0D0-DA1E-4DCC-8933-90E51B02453A}"/>
                  </a:ext>
                </a:extLst>
              </p:cNvPr>
              <p:cNvSpPr/>
              <p:nvPr userDrawn="1"/>
            </p:nvSpPr>
            <p:spPr>
              <a:xfrm>
                <a:off x="3581400" y="5225645"/>
                <a:ext cx="4064000" cy="216702"/>
              </a:xfrm>
              <a:prstGeom prst="rect">
                <a:avLst/>
              </a:prstGeom>
              <a:solidFill>
                <a:srgbClr val="8CB0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BF17B87-73D1-4B2A-A282-C673202C10D1}"/>
                  </a:ext>
                </a:extLst>
              </p:cNvPr>
              <p:cNvSpPr/>
              <p:nvPr userDrawn="1"/>
            </p:nvSpPr>
            <p:spPr>
              <a:xfrm>
                <a:off x="7645400" y="5225645"/>
                <a:ext cx="4064000" cy="216702"/>
              </a:xfrm>
              <a:prstGeom prst="rect">
                <a:avLst/>
              </a:prstGeom>
              <a:solidFill>
                <a:srgbClr val="752B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57F8C6-2DF4-173D-4C6F-7037E3D84807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45675" y="574772"/>
            <a:ext cx="5248194" cy="4696096"/>
          </a:xfrm>
        </p:spPr>
        <p:txBody>
          <a:bodyPr anchor="t">
            <a:normAutofit/>
          </a:bodyPr>
          <a:lstStyle>
            <a:lvl1pPr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 color slide (Oswald semibold, all caps, white)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60C41B-3F29-98BA-30BC-6CEBC094297A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6377748" y="574772"/>
            <a:ext cx="5301982" cy="4611808"/>
          </a:xfrm>
        </p:spPr>
        <p:txBody>
          <a:bodyPr/>
          <a:lstStyle>
            <a:lvl1pPr>
              <a:defRPr>
                <a:solidFill>
                  <a:srgbClr val="8CB0C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r>
              <a:rPr lang="en-US" dirty="0"/>
              <a:t>Roboto, all caps, dusty</a:t>
            </a:r>
          </a:p>
          <a:p>
            <a:pPr lvl="1"/>
            <a:r>
              <a:rPr lang="en-US" dirty="0"/>
              <a:t>Bullet-points (Lato, white)</a:t>
            </a:r>
          </a:p>
          <a:p>
            <a:pPr lvl="2"/>
            <a:r>
              <a:rPr lang="en-US" dirty="0"/>
              <a:t>Sub-bullets (Lato, white)</a:t>
            </a:r>
          </a:p>
          <a:p>
            <a:pPr lvl="4"/>
            <a:endParaRPr lang="en-US" dirty="0"/>
          </a:p>
        </p:txBody>
      </p:sp>
      <p:pic>
        <p:nvPicPr>
          <p:cNvPr id="11" name="Picture 10" descr="Icon&#10;&#10;Description automatically generated with low confidence">
            <a:extLst>
              <a:ext uri="{FF2B5EF4-FFF2-40B4-BE49-F238E27FC236}">
                <a16:creationId xmlns:a16="http://schemas.microsoft.com/office/drawing/2014/main" id="{D8AFD6DD-21F5-449E-BA24-A4312BD075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44" y="6139543"/>
            <a:ext cx="1462779" cy="4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57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con&#10;&#10;Description automatically generated with low confidence">
            <a:extLst>
              <a:ext uri="{FF2B5EF4-FFF2-40B4-BE49-F238E27FC236}">
                <a16:creationId xmlns:a16="http://schemas.microsoft.com/office/drawing/2014/main" id="{3CDA6D4B-C540-4439-96DA-FDF2D74D66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44" y="6139543"/>
            <a:ext cx="1462779" cy="41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70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2A8FC4-463F-4056-B1E6-D2F90CB2F436}"/>
              </a:ext>
            </a:extLst>
          </p:cNvPr>
          <p:cNvGrpSpPr/>
          <p:nvPr userDrawn="1"/>
        </p:nvGrpSpPr>
        <p:grpSpPr>
          <a:xfrm>
            <a:off x="0" y="6619876"/>
            <a:ext cx="12192000" cy="238124"/>
            <a:chOff x="-4064000" y="6384471"/>
            <a:chExt cx="16256000" cy="23812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BE38E9A-2974-4316-8079-064D414BBE3E}"/>
                </a:ext>
              </a:extLst>
            </p:cNvPr>
            <p:cNvSpPr/>
            <p:nvPr userDrawn="1"/>
          </p:nvSpPr>
          <p:spPr>
            <a:xfrm>
              <a:off x="0" y="6384471"/>
              <a:ext cx="4064000" cy="238124"/>
            </a:xfrm>
            <a:prstGeom prst="rect">
              <a:avLst/>
            </a:prstGeom>
            <a:solidFill>
              <a:srgbClr val="2C7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7AE2CDC-587D-4A76-A1E3-51E6947A8D7C}"/>
                </a:ext>
              </a:extLst>
            </p:cNvPr>
            <p:cNvSpPr/>
            <p:nvPr userDrawn="1"/>
          </p:nvSpPr>
          <p:spPr>
            <a:xfrm>
              <a:off x="4064000" y="6384471"/>
              <a:ext cx="4064000" cy="238124"/>
            </a:xfrm>
            <a:prstGeom prst="rect">
              <a:avLst/>
            </a:prstGeom>
            <a:solidFill>
              <a:srgbClr val="8CB0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D7FBE15-C468-4EBA-98C0-745B17166227}"/>
                </a:ext>
              </a:extLst>
            </p:cNvPr>
            <p:cNvSpPr/>
            <p:nvPr userDrawn="1"/>
          </p:nvSpPr>
          <p:spPr>
            <a:xfrm>
              <a:off x="8128000" y="6384471"/>
              <a:ext cx="4064000" cy="238124"/>
            </a:xfrm>
            <a:prstGeom prst="rect">
              <a:avLst/>
            </a:prstGeom>
            <a:solidFill>
              <a:srgbClr val="752B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8769470-05DD-4C04-957A-A3AFF66D8D20}"/>
                </a:ext>
              </a:extLst>
            </p:cNvPr>
            <p:cNvSpPr/>
            <p:nvPr userDrawn="1"/>
          </p:nvSpPr>
          <p:spPr>
            <a:xfrm>
              <a:off x="-4064000" y="6384471"/>
              <a:ext cx="4064000" cy="238124"/>
            </a:xfrm>
            <a:prstGeom prst="rect">
              <a:avLst/>
            </a:prstGeom>
            <a:solidFill>
              <a:srgbClr val="121E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3726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4D6B7-0DD5-EC26-63E0-4589C7C65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3B4DD1-0B5F-5F32-A115-58B3136CD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Roboto, ALL Caps, Celadon Blue</a:t>
            </a:r>
          </a:p>
          <a:p>
            <a:pPr lvl="1"/>
            <a:r>
              <a:rPr lang="en-US" dirty="0"/>
              <a:t>Lato, Initial Caps, Dark Gray</a:t>
            </a:r>
          </a:p>
          <a:p>
            <a:pPr lvl="2"/>
            <a:r>
              <a:rPr lang="en-US" dirty="0"/>
              <a:t>Lato, Initial Caps, Dark Gray</a:t>
            </a:r>
          </a:p>
          <a:p>
            <a:pPr lvl="3"/>
            <a:r>
              <a:rPr lang="en-US" dirty="0"/>
              <a:t>Lato, Initial Caps, Dark Gray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E5DA8-79D9-0F28-96A3-88AE08BAB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0722A-2182-4E28-AC85-C46622B886F6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DF6A3-C5CA-B300-FD52-F1EA3A39E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73897-8012-C3D3-27CE-0EE90F598E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874-1C80-46BC-85A1-1DABA7E7C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61" r:id="rId5"/>
    <p:sldLayoutId id="2147483655" r:id="rId6"/>
    <p:sldLayoutId id="214748366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Oswald SemiBold" panose="00000700000000000000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 cap="all" baseline="0">
          <a:solidFill>
            <a:srgbClr val="2C7FA5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C7FA5"/>
        </a:buClr>
        <a:buFont typeface="Wingdings" panose="05000000000000000000" pitchFamily="2" charset="2"/>
        <a:buChar char="§"/>
        <a:defRPr sz="2400" kern="1200">
          <a:solidFill>
            <a:srgbClr val="282828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d.usda.gov/programs-services/single-family-housing-programs/single-family-housing-repair-loans-grants/pa" TargetMode="External"/><Relationship Id="rId2" Type="http://schemas.openxmlformats.org/officeDocument/2006/relationships/hyperlink" Target="https://www.phfa.org/forms/brochures/homeownership_programs/pennvest_brochu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allastownboro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5168E0-00ED-4FEA-A797-48381132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34891" y="2802337"/>
            <a:ext cx="6261835" cy="1623174"/>
          </a:xfrm>
        </p:spPr>
        <p:txBody>
          <a:bodyPr/>
          <a:lstStyle/>
          <a:p>
            <a:r>
              <a:rPr lang="en-US" dirty="0"/>
              <a:t>Colonial Park sewer extension project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2844A8-4FAC-4851-B495-6C459926CD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z="2400" dirty="0"/>
          </a:p>
          <a:p>
            <a:r>
              <a:rPr lang="en-US" sz="2400" dirty="0"/>
              <a:t>June 24, 2024 Public meeting &amp; Project update</a:t>
            </a:r>
            <a:endParaRPr lang="en-US" dirty="0"/>
          </a:p>
          <a:p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758F8F-3502-24D9-A627-18FEB8F63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5693" y="484777"/>
            <a:ext cx="5054898" cy="14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2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borough/owner responsibilities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33F26EA5-175A-9DB9-1FE6-AA8DB3DB85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5411699"/>
              </p:ext>
            </p:extLst>
          </p:nvPr>
        </p:nvGraphicFramePr>
        <p:xfrm>
          <a:off x="476738" y="1817688"/>
          <a:ext cx="11496432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48216">
                  <a:extLst>
                    <a:ext uri="{9D8B030D-6E8A-4147-A177-3AD203B41FA5}">
                      <a16:colId xmlns:a16="http://schemas.microsoft.com/office/drawing/2014/main" val="2826876346"/>
                    </a:ext>
                  </a:extLst>
                </a:gridCol>
                <a:gridCol w="5748216">
                  <a:extLst>
                    <a:ext uri="{9D8B030D-6E8A-4147-A177-3AD203B41FA5}">
                      <a16:colId xmlns:a16="http://schemas.microsoft.com/office/drawing/2014/main" val="4185489830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LOW PRESSURE SYSTEM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41E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006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Borough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D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Property Owner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81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Construction of low-pressure main in the street</a:t>
                      </a:r>
                    </a:p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Connection to the existing sanitary sewer system in S. Park Street</a:t>
                      </a:r>
                    </a:p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Low-pressure sewer laterals from the main to the ROW, terminated at curb stop/check valve</a:t>
                      </a:r>
                    </a:p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Road and lawn restoration in the ROW</a:t>
                      </a:r>
                    </a:p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Purchase the grinder pumps and control panels; to be provided to the homeowners for installation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Install the grinder pump basin</a:t>
                      </a:r>
                    </a:p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Construct gravity piping from the house plumbing to the grinder pump, and low-pressure discharge lateral from the grinder pump to the ROW connection</a:t>
                      </a:r>
                    </a:p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Install and wire control panel supplied by the borough</a:t>
                      </a:r>
                    </a:p>
                    <a:p>
                      <a:pPr marL="285750" indent="-285750">
                        <a:buClr>
                          <a:srgbClr val="287DA1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/>
                        <a:t>Abandon the OLDS, restore disturbed vegetative areas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731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93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D95FCA-C892-4FFB-A667-55ADDFA7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Borough &amp; private installation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895534-AB63-C616-55BD-8031D1ADC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628" y="569983"/>
            <a:ext cx="7650743" cy="49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8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D95FCA-C892-4FFB-A667-55ADDFA7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Grinder Pump systems </a:t>
            </a:r>
            <a:br>
              <a:rPr lang="en-US" dirty="0"/>
            </a:br>
            <a:r>
              <a:rPr lang="en-US" dirty="0"/>
              <a:t>(provided by borough)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52859D45-94D9-AE1A-D108-25CE799485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59289" y="481204"/>
            <a:ext cx="3601758" cy="5775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D719FD-B176-2E21-70CE-775FA3B83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3330" y="653143"/>
            <a:ext cx="2170364" cy="37188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284F5-2125-3684-FBC4-8304AA28961E}"/>
              </a:ext>
            </a:extLst>
          </p:cNvPr>
          <p:cNvSpPr txBox="1"/>
          <p:nvPr/>
        </p:nvSpPr>
        <p:spPr>
          <a:xfrm>
            <a:off x="9515007" y="5110921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Actual grinder pump model to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be determined during design</a:t>
            </a:r>
          </a:p>
        </p:txBody>
      </p:sp>
    </p:spTree>
    <p:extLst>
      <p:ext uri="{BB962C8B-B14F-4D97-AF65-F5344CB8AC3E}">
        <p14:creationId xmlns:p14="http://schemas.microsoft.com/office/powerpoint/2010/main" val="75932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D95FCA-C892-4FFB-A667-55ADDFA7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Grinder Pump systems (provided by borough)</a:t>
            </a:r>
          </a:p>
        </p:txBody>
      </p:sp>
      <p:pic>
        <p:nvPicPr>
          <p:cNvPr id="8" name="Picture 7" descr="A picture containing ground, ceiling, indoor, several&#10;&#10;Description automatically generated">
            <a:extLst>
              <a:ext uri="{FF2B5EF4-FFF2-40B4-BE49-F238E27FC236}">
                <a16:creationId xmlns:a16="http://schemas.microsoft.com/office/drawing/2014/main" id="{FC44507D-AD46-863D-99AE-6BE3FA7CCD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526" y="98962"/>
            <a:ext cx="6033656" cy="32312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43D2A3-E6F7-B65D-9F4D-D1D2A9B75B37}"/>
              </a:ext>
            </a:extLst>
          </p:cNvPr>
          <p:cNvSpPr txBox="1"/>
          <p:nvPr/>
        </p:nvSpPr>
        <p:spPr>
          <a:xfrm>
            <a:off x="6334300" y="3335880"/>
            <a:ext cx="4204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Grinder Pump Basins in Storage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6F547-3C3A-76A8-1DF6-2C10C5D1A1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9490" y="4290929"/>
            <a:ext cx="2678692" cy="1745673"/>
          </a:xfrm>
          <a:prstGeom prst="rect">
            <a:avLst/>
          </a:prstGeom>
        </p:spPr>
      </p:pic>
      <p:pic>
        <p:nvPicPr>
          <p:cNvPr id="11" name="Picture 10" descr="A picture containing text, indoor, coffee maker">
            <a:extLst>
              <a:ext uri="{FF2B5EF4-FFF2-40B4-BE49-F238E27FC236}">
                <a16:creationId xmlns:a16="http://schemas.microsoft.com/office/drawing/2014/main" id="{40683DBF-891A-B63A-7BA2-6B1FD5A367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51914" y="4408935"/>
            <a:ext cx="2672072" cy="15030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1E7F2B-8E45-4B65-2390-E13DBA56EE4E}"/>
              </a:ext>
            </a:extLst>
          </p:cNvPr>
          <p:cNvSpPr txBox="1"/>
          <p:nvPr/>
        </p:nvSpPr>
        <p:spPr>
          <a:xfrm>
            <a:off x="7348232" y="6474544"/>
            <a:ext cx="231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Control Panels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2BB412-7A57-D6BD-491E-FDCA3625AE6F}"/>
              </a:ext>
            </a:extLst>
          </p:cNvPr>
          <p:cNvSpPr txBox="1"/>
          <p:nvPr/>
        </p:nvSpPr>
        <p:spPr>
          <a:xfrm>
            <a:off x="10043655" y="4720546"/>
            <a:ext cx="21483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Actual grinder pump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model to be determined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during design</a:t>
            </a:r>
          </a:p>
        </p:txBody>
      </p:sp>
    </p:spTree>
    <p:extLst>
      <p:ext uri="{BB962C8B-B14F-4D97-AF65-F5344CB8AC3E}">
        <p14:creationId xmlns:p14="http://schemas.microsoft.com/office/powerpoint/2010/main" val="2396427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D95FCA-C892-4FFB-A667-55ADDFA71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08" y="653143"/>
            <a:ext cx="3396063" cy="5217459"/>
          </a:xfrm>
        </p:spPr>
        <p:txBody>
          <a:bodyPr/>
          <a:lstStyle/>
          <a:p>
            <a:r>
              <a:rPr lang="en-US" dirty="0"/>
              <a:t>lateral connections (Installed by borough)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35BC8D6B-7D6D-132E-5DEF-6C0A0FEECF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97049" y="1340335"/>
            <a:ext cx="4643437" cy="27634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57E4C2-C623-CEEB-0A43-625D5C90AA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54" y="582011"/>
            <a:ext cx="3157860" cy="3786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856DB2-EC3E-E0BE-7EC7-A8570216A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6580" y="4368822"/>
            <a:ext cx="2667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33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Grinder pump installation requirements – home owner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99277" y="1817915"/>
            <a:ext cx="5367216" cy="4006864"/>
          </a:xfrm>
        </p:spPr>
        <p:txBody>
          <a:bodyPr/>
          <a:lstStyle/>
          <a:p>
            <a:pPr lvl="1"/>
            <a:r>
              <a:rPr lang="en-US" sz="2000" dirty="0"/>
              <a:t>The installation of a grinder pump system generally involves the following:</a:t>
            </a:r>
          </a:p>
          <a:p>
            <a:pPr lvl="2"/>
            <a:r>
              <a:rPr lang="en-US" sz="1800" dirty="0"/>
              <a:t>Installation of 1.25-inch low-pressure sewer lateral from public sewer to grinder pump basin</a:t>
            </a:r>
          </a:p>
          <a:p>
            <a:pPr lvl="2"/>
            <a:r>
              <a:rPr lang="en-US" sz="1800" dirty="0"/>
              <a:t>Installation of grinder pump, basin, and control panel</a:t>
            </a:r>
          </a:p>
          <a:p>
            <a:pPr lvl="2"/>
            <a:r>
              <a:rPr lang="en-US" sz="1800" dirty="0"/>
              <a:t>Connection of homeowner effluent to basin and electrical to control panel (240 VAC/ 1 Phase; 35 Amp)</a:t>
            </a:r>
          </a:p>
          <a:p>
            <a:pPr lvl="2"/>
            <a:r>
              <a:rPr lang="en-US" sz="1800" dirty="0"/>
              <a:t>Additional work may be necessary to reroute homeowner private sewer to grinder pump basin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10DBBA-1497-1250-427F-3FE7BFF46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9" y="1725555"/>
            <a:ext cx="3401863" cy="40907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93DC4A-C8CF-EEEA-CEC0-8D6BEA43F946}"/>
              </a:ext>
            </a:extLst>
          </p:cNvPr>
          <p:cNvSpPr txBox="1"/>
          <p:nvPr/>
        </p:nvSpPr>
        <p:spPr>
          <a:xfrm>
            <a:off x="5383525" y="6165979"/>
            <a:ext cx="2962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Installation of grinder pump system</a:t>
            </a:r>
          </a:p>
        </p:txBody>
      </p:sp>
      <p:pic>
        <p:nvPicPr>
          <p:cNvPr id="3" name="Picture 2" descr="A picture containing grass, ground, outdoor, hole">
            <a:extLst>
              <a:ext uri="{FF2B5EF4-FFF2-40B4-BE49-F238E27FC236}">
                <a16:creationId xmlns:a16="http://schemas.microsoft.com/office/drawing/2014/main" id="{4620C354-B816-FCBF-53DB-849025E528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61783" y="1725806"/>
            <a:ext cx="3401503" cy="2311369"/>
          </a:xfrm>
          <a:prstGeom prst="rect">
            <a:avLst/>
          </a:prstGeom>
        </p:spPr>
      </p:pic>
      <p:pic>
        <p:nvPicPr>
          <p:cNvPr id="6" name="Picture 5" descr="A picture containing ground, nature, outdoor, soil">
            <a:extLst>
              <a:ext uri="{FF2B5EF4-FFF2-40B4-BE49-F238E27FC236}">
                <a16:creationId xmlns:a16="http://schemas.microsoft.com/office/drawing/2014/main" id="{D5B4910E-4F52-B83F-4419-458227B64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661782" y="4088227"/>
            <a:ext cx="3391659" cy="25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4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Grinder pump maintenance and operation – Home owner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7915"/>
            <a:ext cx="5062416" cy="4006864"/>
          </a:xfrm>
        </p:spPr>
        <p:txBody>
          <a:bodyPr/>
          <a:lstStyle/>
          <a:p>
            <a:pPr lvl="1"/>
            <a:r>
              <a:rPr lang="en-US" sz="2000" dirty="0"/>
              <a:t>To ensure optimum performance and lifespan:</a:t>
            </a:r>
          </a:p>
          <a:p>
            <a:pPr lvl="2"/>
            <a:r>
              <a:rPr lang="en-US" sz="1800" dirty="0"/>
              <a:t>Regularly inspect the system for any malfunctions</a:t>
            </a:r>
          </a:p>
          <a:p>
            <a:pPr lvl="2"/>
            <a:r>
              <a:rPr lang="en-US" sz="1800" dirty="0"/>
              <a:t>Ensure ease of access in case of necessary maintenance </a:t>
            </a:r>
          </a:p>
          <a:p>
            <a:pPr lvl="2"/>
            <a:r>
              <a:rPr lang="en-US" sz="1800" dirty="0"/>
              <a:t>Contact a plumber/contractor in the event of a pump failure</a:t>
            </a:r>
          </a:p>
          <a:p>
            <a:pPr lvl="2"/>
            <a:r>
              <a:rPr lang="en-US" sz="1800" dirty="0"/>
              <a:t>Do not flush solids, grease, or strong chemicals</a:t>
            </a:r>
          </a:p>
          <a:p>
            <a:pPr lvl="2"/>
            <a:r>
              <a:rPr lang="en-US" sz="1800" dirty="0"/>
              <a:t>Do not ignore any alarms or signs of failure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B432E-D45B-A423-8E29-6616E26AF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411" y="1644960"/>
            <a:ext cx="2316681" cy="4115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AD3F41-B920-FDEB-53E9-D8D02D996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887" y="1644960"/>
            <a:ext cx="2745735" cy="4123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1151D9-C35B-905E-3702-9DA7496FAA36}"/>
              </a:ext>
            </a:extLst>
          </p:cNvPr>
          <p:cNvSpPr txBox="1"/>
          <p:nvPr/>
        </p:nvSpPr>
        <p:spPr>
          <a:xfrm>
            <a:off x="6285410" y="5768536"/>
            <a:ext cx="231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Top: Inside of a grinder pump basin; Right: easy access to grinder pump basin.</a:t>
            </a:r>
          </a:p>
        </p:txBody>
      </p:sp>
    </p:spTree>
    <p:extLst>
      <p:ext uri="{BB962C8B-B14F-4D97-AF65-F5344CB8AC3E}">
        <p14:creationId xmlns:p14="http://schemas.microsoft.com/office/powerpoint/2010/main" val="502906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Grinder pumps </a:t>
            </a:r>
            <a:r>
              <a:rPr lang="en-US" dirty="0" err="1"/>
              <a:t>faqs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000" dirty="0"/>
              <a:t>Power Failure</a:t>
            </a:r>
          </a:p>
          <a:p>
            <a:pPr lvl="2"/>
            <a:r>
              <a:rPr lang="en-US" sz="1800" dirty="0"/>
              <a:t>Your grinder pump cannot dispose of wastewater without electric power. If electric power is interrupted, keep water usage to a minimum. You may have a high-water alarm upon power restoration, but this will end once the grinder pump is able to pump out the tank.</a:t>
            </a:r>
          </a:p>
          <a:p>
            <a:pPr lvl="1"/>
            <a:r>
              <a:rPr lang="en-US" sz="2000" dirty="0"/>
              <a:t>Periodic Maintenance</a:t>
            </a:r>
          </a:p>
          <a:p>
            <a:pPr lvl="2"/>
            <a:r>
              <a:rPr lang="en-US" sz="1800" dirty="0"/>
              <a:t>It is recommended to remove the cover twice a year and hose down the inside of the basin to remove any grease and debris from the walls and level controls. Open the control panel door 3 or 4 times a year to check that there are no alarm lights on. </a:t>
            </a:r>
          </a:p>
          <a:p>
            <a:pPr lvl="1"/>
            <a:r>
              <a:rPr lang="en-US" sz="2000" dirty="0"/>
              <a:t>Pump Failure Alarm</a:t>
            </a:r>
          </a:p>
          <a:p>
            <a:pPr lvl="2"/>
            <a:r>
              <a:rPr lang="en-US" sz="1800" dirty="0"/>
              <a:t>The Control Panel is provided with an alarm that will signal in the event of high water in the basin. This provides a warning to the user that service is required. Water usage must be limited until the grinder pump is serviced. </a:t>
            </a:r>
          </a:p>
          <a:p>
            <a:pPr lvl="1"/>
            <a:r>
              <a:rPr lang="en-US" sz="2000" dirty="0"/>
              <a:t>Manufacturer’s specific information will be provided during project construction upon Borough selection/purchase of grinder pumps and HRG approval of shop drawings</a:t>
            </a:r>
          </a:p>
          <a:p>
            <a:pPr lvl="1"/>
            <a:endParaRPr lang="en-US" sz="2200" dirty="0"/>
          </a:p>
          <a:p>
            <a:endParaRPr lang="en-US" sz="2000" b="0" cap="none" dirty="0">
              <a:solidFill>
                <a:srgbClr val="2828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438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OLDS abandonment procedures – Home owner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Have a certified pumper/hauler remove contents of septic tank and dosing tanks (if applicable)</a:t>
            </a:r>
          </a:p>
          <a:p>
            <a:pPr lvl="1"/>
            <a:r>
              <a:rPr lang="en-US" sz="2000" dirty="0"/>
              <a:t>Tanks should be abandoned in one of three ways:</a:t>
            </a:r>
          </a:p>
          <a:p>
            <a:pPr lvl="2"/>
            <a:r>
              <a:rPr lang="en-US" sz="1800" dirty="0"/>
              <a:t>Remove tank(s)</a:t>
            </a:r>
          </a:p>
          <a:p>
            <a:pPr lvl="2"/>
            <a:r>
              <a:rPr lang="en-US" sz="1800" dirty="0"/>
              <a:t>Fill tanks with concrete, sand, or stone &amp; cap inlet and outlet piping</a:t>
            </a:r>
          </a:p>
          <a:p>
            <a:pPr lvl="2"/>
            <a:r>
              <a:rPr lang="en-US" sz="1800" dirty="0"/>
              <a:t>Crush tank in place; break up bottom of tank to avoid ponded water</a:t>
            </a:r>
          </a:p>
          <a:p>
            <a:pPr lvl="1"/>
            <a:r>
              <a:rPr lang="en-US" sz="2000" dirty="0"/>
              <a:t>Backfill voids with suitable materials (stone, soil, clay)</a:t>
            </a:r>
          </a:p>
          <a:p>
            <a:pPr lvl="1"/>
            <a:r>
              <a:rPr lang="en-US" sz="2000" dirty="0"/>
              <a:t>Disconnect power to any electrical motors, panels, or instrumentation (alarms)</a:t>
            </a:r>
          </a:p>
          <a:p>
            <a:pPr lvl="1"/>
            <a:r>
              <a:rPr lang="en-US" sz="2000" dirty="0"/>
              <a:t>Restore vegetative cover</a:t>
            </a:r>
          </a:p>
          <a:p>
            <a:pPr lvl="1"/>
            <a:r>
              <a:rPr lang="en-US" sz="2000" dirty="0"/>
              <a:t>Sand mounds can be regraded/leveled by applying lime and removing and disposing of the PVC distribution header piping</a:t>
            </a:r>
          </a:p>
          <a:p>
            <a:pPr lvl="1"/>
            <a:r>
              <a:rPr lang="en-US" sz="2000" dirty="0"/>
              <a:t>Please contact the Borough’s SEO if you have any questions regarding your property</a:t>
            </a:r>
          </a:p>
        </p:txBody>
      </p:sp>
    </p:spTree>
    <p:extLst>
      <p:ext uri="{BB962C8B-B14F-4D97-AF65-F5344CB8AC3E}">
        <p14:creationId xmlns:p14="http://schemas.microsoft.com/office/powerpoint/2010/main" val="3835058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schedule - TENTATIVE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B7671C-9136-3276-80F8-DCD326F02C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572526"/>
              </p:ext>
            </p:extLst>
          </p:nvPr>
        </p:nvGraphicFramePr>
        <p:xfrm>
          <a:off x="1142987" y="1817688"/>
          <a:ext cx="8876324" cy="4785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38162">
                  <a:extLst>
                    <a:ext uri="{9D8B030D-6E8A-4147-A177-3AD203B41FA5}">
                      <a16:colId xmlns:a16="http://schemas.microsoft.com/office/drawing/2014/main" val="611652825"/>
                    </a:ext>
                  </a:extLst>
                </a:gridCol>
                <a:gridCol w="4438162">
                  <a:extLst>
                    <a:ext uri="{9D8B030D-6E8A-4147-A177-3AD203B41FA5}">
                      <a16:colId xmlns:a16="http://schemas.microsoft.com/office/drawing/2014/main" val="3605280881"/>
                    </a:ext>
                  </a:extLst>
                </a:gridCol>
              </a:tblGrid>
              <a:tr h="41275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Activity</a:t>
                      </a:r>
                    </a:p>
                  </a:txBody>
                  <a:tcPr>
                    <a:solidFill>
                      <a:srgbClr val="2C7FA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Date</a:t>
                      </a:r>
                    </a:p>
                  </a:txBody>
                  <a:tcPr>
                    <a:solidFill>
                      <a:srgbClr val="2C7F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124240"/>
                  </a:ext>
                </a:extLst>
              </a:tr>
              <a:tr h="386956">
                <a:tc>
                  <a:txBody>
                    <a:bodyPr/>
                    <a:lstStyle/>
                    <a:p>
                      <a:r>
                        <a:rPr lang="en-US" sz="2400" dirty="0"/>
                        <a:t>Low-Pressure Sewer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July to September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3495735"/>
                  </a:ext>
                </a:extLst>
              </a:tr>
              <a:tr h="386956">
                <a:tc>
                  <a:txBody>
                    <a:bodyPr/>
                    <a:lstStyle/>
                    <a:p>
                      <a:r>
                        <a:rPr lang="en-US" sz="2400" dirty="0"/>
                        <a:t>PA DEP Planning &amp; Permitting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August to October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011661"/>
                  </a:ext>
                </a:extLst>
              </a:tr>
              <a:tr h="386956">
                <a:tc>
                  <a:txBody>
                    <a:bodyPr/>
                    <a:lstStyle/>
                    <a:p>
                      <a:r>
                        <a:rPr lang="en-US" sz="2400" dirty="0"/>
                        <a:t>Funding Agency Coordination &amp;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November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80032"/>
                  </a:ext>
                </a:extLst>
              </a:tr>
              <a:tr h="386956">
                <a:tc>
                  <a:txBody>
                    <a:bodyPr/>
                    <a:lstStyle/>
                    <a:p>
                      <a:r>
                        <a:rPr lang="en-US" sz="2400" dirty="0"/>
                        <a:t>Project Bidding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February to March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510767"/>
                  </a:ext>
                </a:extLst>
              </a:tr>
              <a:tr h="386956">
                <a:tc>
                  <a:txBody>
                    <a:bodyPr/>
                    <a:lstStyle/>
                    <a:p>
                      <a:r>
                        <a:rPr lang="en-US" sz="2400" dirty="0"/>
                        <a:t>Construction – Low-Pressure Sewer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April to November 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513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Construction – Roadway Restoration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Fall 2025/Spring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392647"/>
                  </a:ext>
                </a:extLst>
              </a:tr>
              <a:tr h="386956">
                <a:tc>
                  <a:txBody>
                    <a:bodyPr/>
                    <a:lstStyle/>
                    <a:p>
                      <a:r>
                        <a:rPr lang="en-US" sz="2400" dirty="0"/>
                        <a:t>Resident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Spring/Summer 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194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33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Herbert, Rowland &amp; </a:t>
            </a:r>
            <a:r>
              <a:rPr lang="en-US" sz="2400" dirty="0" err="1"/>
              <a:t>grubic</a:t>
            </a:r>
            <a:r>
              <a:rPr lang="en-US" sz="2400" dirty="0"/>
              <a:t>, Inc. (HRG)</a:t>
            </a:r>
          </a:p>
          <a:p>
            <a:pPr lvl="1"/>
            <a:r>
              <a:rPr lang="en-US" sz="2000" dirty="0"/>
              <a:t>Justin Mendinsky, P.E. – Group Manager </a:t>
            </a:r>
          </a:p>
          <a:p>
            <a:pPr lvl="1"/>
            <a:r>
              <a:rPr lang="en-US" sz="2000" dirty="0"/>
              <a:t>Steve </a:t>
            </a:r>
            <a:r>
              <a:rPr lang="en-US" sz="2000" dirty="0" err="1"/>
              <a:t>Malesker</a:t>
            </a:r>
            <a:r>
              <a:rPr lang="en-US" sz="2000" dirty="0"/>
              <a:t>, P.E. – Borough Engineer</a:t>
            </a:r>
          </a:p>
          <a:p>
            <a:pPr lvl="1"/>
            <a:r>
              <a:rPr lang="en-US" sz="2000" dirty="0"/>
              <a:t>Aidan Buckwalter</a:t>
            </a:r>
          </a:p>
          <a:p>
            <a:pPr marL="457200" lvl="1" indent="0">
              <a:buNone/>
            </a:pPr>
            <a:endParaRPr lang="en-US" sz="2000" dirty="0"/>
          </a:p>
          <a:p>
            <a:pPr indent="-228600"/>
            <a:r>
              <a:rPr lang="en-US" sz="2400" dirty="0"/>
              <a:t>Dallastown borough council</a:t>
            </a:r>
          </a:p>
          <a:p>
            <a:pPr indent="-228600"/>
            <a:endParaRPr lang="en-US" sz="2400" dirty="0"/>
          </a:p>
          <a:p>
            <a:pPr indent="-228600"/>
            <a:r>
              <a:rPr lang="en-US" sz="2400" dirty="0"/>
              <a:t>Dallastown borough staff</a:t>
            </a:r>
          </a:p>
          <a:p>
            <a:pPr lvl="1"/>
            <a:r>
              <a:rPr lang="en-US" sz="2000" dirty="0"/>
              <a:t>David </a:t>
            </a:r>
            <a:r>
              <a:rPr lang="en-US" sz="2000" dirty="0" err="1"/>
              <a:t>Garabedian</a:t>
            </a:r>
            <a:r>
              <a:rPr lang="en-US" sz="2000" dirty="0"/>
              <a:t> – Borough Manager</a:t>
            </a:r>
          </a:p>
          <a:p>
            <a:pPr lvl="1"/>
            <a:r>
              <a:rPr lang="en-US" sz="2000" dirty="0"/>
              <a:t>Joe Joines – Maintenance Supervisor &amp; Sewage Enforcement Officer</a:t>
            </a:r>
          </a:p>
          <a:p>
            <a:pPr lvl="1"/>
            <a:r>
              <a:rPr lang="en-US" sz="2000" dirty="0"/>
              <a:t>Scott </a:t>
            </a:r>
            <a:r>
              <a:rPr lang="en-US" sz="2000" dirty="0" err="1"/>
              <a:t>DePoe</a:t>
            </a:r>
            <a:r>
              <a:rPr lang="en-US" sz="2000" dirty="0"/>
              <a:t> – Zoning &amp; Codes Enforcement Officer/BCO</a:t>
            </a:r>
          </a:p>
          <a:p>
            <a:endParaRPr lang="en-US" sz="2000" b="0" cap="none" dirty="0">
              <a:solidFill>
                <a:srgbClr val="2828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2180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Available funding sources – private connections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Residents may be eligible for private funding to pay for costs associated with connection to public sewer</a:t>
            </a:r>
          </a:p>
          <a:p>
            <a:pPr lvl="1"/>
            <a:r>
              <a:rPr lang="en-US" sz="2000" dirty="0"/>
              <a:t>PENNVEST Homeowner Septic Program</a:t>
            </a:r>
          </a:p>
          <a:p>
            <a:pPr lvl="2"/>
            <a:r>
              <a:rPr lang="en-US" sz="1800" dirty="0"/>
              <a:t>Eligible Costs: Tapping Fees, Installation of grinder pumps and all associated piping, electrical construction, OLDS abandonment, restoration</a:t>
            </a:r>
          </a:p>
          <a:p>
            <a:pPr lvl="2"/>
            <a:r>
              <a:rPr lang="en-US" sz="1800" dirty="0"/>
              <a:t>Max loan of $25,000 at 1.75% for 20 years</a:t>
            </a:r>
          </a:p>
          <a:p>
            <a:pPr lvl="2"/>
            <a:r>
              <a:rPr lang="en-US" sz="1800" dirty="0"/>
              <a:t>No income restrictions for qualified borrowers</a:t>
            </a:r>
          </a:p>
          <a:p>
            <a:endParaRPr lang="en-US" sz="2000" b="0" cap="none" dirty="0">
              <a:solidFill>
                <a:srgbClr val="282828"/>
              </a:solidFill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E74FD23-0B91-CB2D-B871-5C65FAE0B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358758"/>
              </p:ext>
            </p:extLst>
          </p:nvPr>
        </p:nvGraphicFramePr>
        <p:xfrm>
          <a:off x="1996830" y="4137951"/>
          <a:ext cx="8198340" cy="1514898"/>
        </p:xfrm>
        <a:graphic>
          <a:graphicData uri="http://schemas.openxmlformats.org/drawingml/2006/table">
            <a:tbl>
              <a:tblPr firstRow="1" firstCol="1" bandRow="1"/>
              <a:tblGrid>
                <a:gridCol w="4099170">
                  <a:extLst>
                    <a:ext uri="{9D8B030D-6E8A-4147-A177-3AD203B41FA5}">
                      <a16:colId xmlns:a16="http://schemas.microsoft.com/office/drawing/2014/main" val="2228176903"/>
                    </a:ext>
                  </a:extLst>
                </a:gridCol>
                <a:gridCol w="4099170">
                  <a:extLst>
                    <a:ext uri="{9D8B030D-6E8A-4147-A177-3AD203B41FA5}">
                      <a16:colId xmlns:a16="http://schemas.microsoft.com/office/drawing/2014/main" val="3491465233"/>
                    </a:ext>
                  </a:extLst>
                </a:gridCol>
              </a:tblGrid>
              <a:tr h="50496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Contact for Questions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7DA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Roboto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Example Text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281E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87D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150124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282828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Roberta </a:t>
                      </a:r>
                      <a:r>
                        <a:rPr lang="en-US" sz="2400" b="0" dirty="0" err="1">
                          <a:solidFill>
                            <a:srgbClr val="282828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Schwalm</a:t>
                      </a:r>
                      <a:endParaRPr lang="en-US" sz="2400" b="0" dirty="0">
                        <a:solidFill>
                          <a:srgbClr val="282828"/>
                        </a:solidFill>
                        <a:effectLst/>
                        <a:latin typeface="Lato" panose="020F050202020403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282828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Brian Stine (American Bank)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855411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282828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(717) 780-3838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rgbClr val="282828"/>
                          </a:solidFill>
                          <a:effectLst/>
                          <a:latin typeface="Lato" panose="020F05020202040302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(610) 973-8117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5823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35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Available funding sources – private connections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7914"/>
            <a:ext cx="10894423" cy="4675250"/>
          </a:xfrm>
        </p:spPr>
        <p:txBody>
          <a:bodyPr/>
          <a:lstStyle/>
          <a:p>
            <a:pPr lvl="1"/>
            <a:r>
              <a:rPr lang="en-US" sz="2000" dirty="0"/>
              <a:t>United States Department of Agriculture (USDA) Section 504 Home Repair Program</a:t>
            </a:r>
          </a:p>
          <a:p>
            <a:pPr lvl="2"/>
            <a:r>
              <a:rPr lang="en-US" sz="1800" dirty="0"/>
              <a:t>Eligible Costs: Same as PENNVEST program</a:t>
            </a:r>
          </a:p>
          <a:p>
            <a:pPr lvl="2"/>
            <a:r>
              <a:rPr lang="en-US" sz="1800" dirty="0"/>
              <a:t>Max grant of $10,000 for homeowners over 62 years of age</a:t>
            </a:r>
          </a:p>
          <a:p>
            <a:pPr lvl="2"/>
            <a:r>
              <a:rPr lang="en-US" sz="1800" dirty="0"/>
              <a:t>Max loan of $40,000 at 1% for 20 years for homeowners under 62 years of age</a:t>
            </a:r>
          </a:p>
          <a:p>
            <a:pPr lvl="2"/>
            <a:r>
              <a:rPr lang="en-US" sz="1800" dirty="0"/>
              <a:t>Applicants must meet USDA income limits to be eligible for funding</a:t>
            </a:r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marL="914400" lvl="2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2000" dirty="0"/>
              <a:t>Potential York County assistance – HRG &amp; Borough investigating</a:t>
            </a:r>
          </a:p>
          <a:p>
            <a:pPr lvl="1"/>
            <a:r>
              <a:rPr lang="en-US" sz="2000" dirty="0"/>
              <a:t>Personal loans, mortgage refinancing, home equity loans, and other forms of financing may be available at banks and credit unions </a:t>
            </a:r>
          </a:p>
          <a:p>
            <a:endParaRPr lang="en-US" sz="2000" b="0" cap="none" dirty="0">
              <a:solidFill>
                <a:srgbClr val="282828"/>
              </a:solidFill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67A66-D2EF-74C9-0459-31A0B673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397" y="3429000"/>
            <a:ext cx="4109060" cy="16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95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Future coordination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Future public meetings will be scheduled by the Borough to provide updates and opportunities for community questions and concerns</a:t>
            </a:r>
          </a:p>
          <a:p>
            <a:pPr lvl="1"/>
            <a:r>
              <a:rPr lang="en-US" sz="2000" dirty="0"/>
              <a:t>Homeowners shall be notified via mail of upcoming meeting dates and locations</a:t>
            </a:r>
          </a:p>
          <a:p>
            <a:pPr lvl="1"/>
            <a:r>
              <a:rPr lang="en-US" sz="2000" dirty="0"/>
              <a:t>All public meeting PowerPoints and reference documents shall be made available on the Borough’s website for future use by residents</a:t>
            </a:r>
          </a:p>
        </p:txBody>
      </p:sp>
    </p:spTree>
    <p:extLst>
      <p:ext uri="{BB962C8B-B14F-4D97-AF65-F5344CB8AC3E}">
        <p14:creationId xmlns:p14="http://schemas.microsoft.com/office/powerpoint/2010/main" val="625525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Reference documents and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PENNVEST Homeowner Septic Program:</a:t>
            </a:r>
          </a:p>
          <a:p>
            <a:pPr lvl="2"/>
            <a:r>
              <a:rPr lang="en-US" sz="2000" dirty="0">
                <a:hlinkClick r:id="rId2"/>
              </a:rPr>
              <a:t>https://www.phfa.org/forms/brochures/homeownership_programs/pennvest_brochure.pdf</a:t>
            </a:r>
            <a:endParaRPr lang="en-US" sz="2000" dirty="0"/>
          </a:p>
          <a:p>
            <a:pPr lvl="1"/>
            <a:r>
              <a:rPr lang="en-US" sz="2200" dirty="0"/>
              <a:t>United States Department of Agriculture (USDA) Section 504 Home Repair Program:</a:t>
            </a:r>
          </a:p>
          <a:p>
            <a:pPr lvl="2"/>
            <a:r>
              <a:rPr lang="en-US" sz="2000" dirty="0">
                <a:hlinkClick r:id="rId3"/>
              </a:rPr>
              <a:t>https://www.rd.usda.gov/programs-services/single-family-housing-programs/single-family-housing-repair-loans-grants/pa</a:t>
            </a:r>
            <a:endParaRPr lang="en-US" sz="2000" dirty="0"/>
          </a:p>
          <a:p>
            <a:pPr lvl="1"/>
            <a:r>
              <a:rPr lang="en-US" sz="2200" dirty="0"/>
              <a:t>Meeting PowerPoint</a:t>
            </a:r>
          </a:p>
          <a:p>
            <a:pPr lvl="2"/>
            <a:r>
              <a:rPr lang="en-US" sz="1800" dirty="0"/>
              <a:t>To be posted on the Borough Website</a:t>
            </a:r>
          </a:p>
          <a:p>
            <a:pPr lvl="2"/>
            <a:r>
              <a:rPr lang="en-US" sz="2000" dirty="0">
                <a:hlinkClick r:id="rId4"/>
              </a:rPr>
              <a:t>https://www.dallastownboro.com</a:t>
            </a:r>
            <a:endParaRPr lang="en-US" sz="2000" dirty="0"/>
          </a:p>
          <a:p>
            <a:pPr marL="914400" lvl="2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204206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Thank you for attending this evening’s presentation!</a:t>
            </a:r>
          </a:p>
        </p:txBody>
      </p:sp>
    </p:spTree>
    <p:extLst>
      <p:ext uri="{BB962C8B-B14F-4D97-AF65-F5344CB8AC3E}">
        <p14:creationId xmlns:p14="http://schemas.microsoft.com/office/powerpoint/2010/main" val="347853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Current Project Status</a:t>
            </a:r>
          </a:p>
          <a:p>
            <a:pPr lvl="1"/>
            <a:r>
              <a:rPr lang="en-US" sz="2000" dirty="0"/>
              <a:t>Proposal for Alternate Low-Pressure Sewer System</a:t>
            </a:r>
          </a:p>
          <a:p>
            <a:pPr lvl="1"/>
            <a:r>
              <a:rPr lang="en-US" sz="2000" dirty="0"/>
              <a:t>Low-Pressure Sewer System &amp; Grinder Pump Overview</a:t>
            </a:r>
          </a:p>
          <a:p>
            <a:pPr lvl="1"/>
            <a:r>
              <a:rPr lang="en-US" sz="2000" dirty="0"/>
              <a:t>Borough and Homeowner Responsibilities</a:t>
            </a:r>
          </a:p>
          <a:p>
            <a:pPr lvl="1"/>
            <a:r>
              <a:rPr lang="en-US" sz="2000" dirty="0"/>
              <a:t>Projected Schedule</a:t>
            </a:r>
          </a:p>
          <a:p>
            <a:pPr lvl="1"/>
            <a:r>
              <a:rPr lang="en-US" sz="2000" dirty="0"/>
              <a:t>Available Homeowner Funding Assistance</a:t>
            </a:r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3307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Project status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/>
              <a:t>Design of project completed for a gravity sewer system with pump station and force main for sewage conveyance to York Township </a:t>
            </a:r>
          </a:p>
          <a:p>
            <a:pPr lvl="1"/>
            <a:r>
              <a:rPr lang="en-US" sz="2000" dirty="0"/>
              <a:t>HRG assisted the Borough in receiving PA DEP Water Quality Management Permit</a:t>
            </a:r>
          </a:p>
          <a:p>
            <a:pPr lvl="1"/>
            <a:r>
              <a:rPr lang="en-US" sz="2000" dirty="0"/>
              <a:t>PENNVEST funding offer received in April 2024</a:t>
            </a:r>
          </a:p>
          <a:p>
            <a:pPr lvl="2"/>
            <a:r>
              <a:rPr lang="en-US" sz="1800" dirty="0"/>
              <a:t>Low-Interest Loan at County Cap Rates </a:t>
            </a:r>
          </a:p>
          <a:p>
            <a:pPr lvl="2"/>
            <a:r>
              <a:rPr lang="en-US" sz="1800" dirty="0"/>
              <a:t>1.743% for years 1 to 5; 2.179% for years 6 to 20</a:t>
            </a:r>
          </a:p>
          <a:p>
            <a:pPr lvl="2"/>
            <a:r>
              <a:rPr lang="en-US" sz="1800" dirty="0"/>
              <a:t>Borough continues to have CFA Grant funds available for project construction</a:t>
            </a:r>
          </a:p>
          <a:p>
            <a:pPr lvl="1"/>
            <a:r>
              <a:rPr lang="en-US" sz="2000" dirty="0"/>
              <a:t>HRG assisted the Borough in projecting project costs and user rates at PENNVEST funding levels                   </a:t>
            </a:r>
          </a:p>
          <a:p>
            <a:pPr lvl="1"/>
            <a:endParaRPr lang="en-US" sz="1800" dirty="0"/>
          </a:p>
          <a:p>
            <a:endParaRPr lang="en-US" sz="2000" b="0" cap="none" dirty="0">
              <a:solidFill>
                <a:srgbClr val="2828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9275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Project – estimated costs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27E9F-C091-C5C7-9E0F-3EEA7B848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Total Estimated Project Costs </a:t>
            </a:r>
          </a:p>
          <a:p>
            <a:pPr lvl="1"/>
            <a:r>
              <a:rPr lang="en-US" sz="2000" dirty="0"/>
              <a:t>Gravity Sewer &amp; Pump Station Option:</a:t>
            </a:r>
          </a:p>
          <a:p>
            <a:pPr lvl="2"/>
            <a:r>
              <a:rPr lang="en-US" sz="1600" dirty="0"/>
              <a:t>$7,200,000</a:t>
            </a:r>
          </a:p>
          <a:p>
            <a:pPr lvl="2"/>
            <a:r>
              <a:rPr lang="en-US" sz="1600" dirty="0"/>
              <a:t>Includes estimated costs for sewer construction, pump station, power, permitting, engineering, legal and contingency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Low-Pressure Sewer Option:</a:t>
            </a:r>
          </a:p>
          <a:p>
            <a:pPr lvl="2"/>
            <a:r>
              <a:rPr lang="en-US" sz="1600" dirty="0"/>
              <a:t>$3,377,000</a:t>
            </a:r>
          </a:p>
          <a:p>
            <a:pPr lvl="2"/>
            <a:r>
              <a:rPr lang="en-US" sz="1600" dirty="0"/>
              <a:t>Based on conceptual project layout</a:t>
            </a:r>
          </a:p>
          <a:p>
            <a:pPr lvl="2"/>
            <a:r>
              <a:rPr lang="en-US" sz="1600" dirty="0"/>
              <a:t>Includes Borough purchase of grinder pumps</a:t>
            </a:r>
          </a:p>
          <a:p>
            <a:pPr marL="9144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89199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LOW-Pressure</a:t>
            </a:r>
            <a:r>
              <a:rPr lang="en-US" dirty="0"/>
              <a:t> sewer alternative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The proposed design modification to the sewer extension will utilize low-pressure sewer mains to serve the Colonial Park neighborhood</a:t>
            </a:r>
          </a:p>
          <a:p>
            <a:pPr lvl="2"/>
            <a:r>
              <a:rPr lang="en-US" sz="1800" dirty="0"/>
              <a:t>Approximately 4,000 linear feet of 2-inch low-pressure sewer</a:t>
            </a:r>
          </a:p>
          <a:p>
            <a:pPr lvl="2"/>
            <a:r>
              <a:rPr lang="en-US" sz="1800" dirty="0"/>
              <a:t>Approximately 800 linear feet of 3-inch low-pressure sewer</a:t>
            </a:r>
          </a:p>
          <a:p>
            <a:pPr lvl="2"/>
            <a:r>
              <a:rPr lang="en-US" sz="1800" dirty="0"/>
              <a:t>All sizes need to be further confirmed during design</a:t>
            </a:r>
          </a:p>
          <a:p>
            <a:pPr lvl="1"/>
            <a:r>
              <a:rPr lang="en-US" sz="2000" dirty="0"/>
              <a:t>All low-pressure mains are likely to be installed within the roadway, avoiding need for easements and construction of deeper gravity sewers on private property</a:t>
            </a:r>
          </a:p>
          <a:p>
            <a:pPr lvl="1"/>
            <a:r>
              <a:rPr lang="en-US" sz="2000" dirty="0"/>
              <a:t>Eliminates the need for a pump station to convey flows to York Township</a:t>
            </a:r>
          </a:p>
          <a:p>
            <a:pPr lvl="1"/>
            <a:r>
              <a:rPr lang="en-US" sz="2000" dirty="0"/>
              <a:t>Significantly reduced sewer piping with connection on S. Park Street</a:t>
            </a:r>
          </a:p>
          <a:p>
            <a:pPr lvl="1"/>
            <a:r>
              <a:rPr lang="en-US" sz="2000" dirty="0"/>
              <a:t>Each property will require the use of a grinder pump connecting to the low-pressure sewer </a:t>
            </a:r>
          </a:p>
          <a:p>
            <a:endParaRPr lang="en-US" sz="2000" b="0" cap="none" dirty="0">
              <a:solidFill>
                <a:srgbClr val="2828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593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402AD-41F5-48A0-A4A3-4C83FC585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LOW-PRESSURE SEWER system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4CC6CED-4E63-4533-8B37-9560E714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000" dirty="0"/>
              <a:t>System utilizes Grinder Pumps at each connection for sewage conveyance</a:t>
            </a:r>
          </a:p>
          <a:p>
            <a:pPr lvl="1"/>
            <a:r>
              <a:rPr lang="en-US" sz="2000" dirty="0"/>
              <a:t>A Grinder Pump system consists of a tank which collects raw sewage from the building, a pump to periodically macerate and convey sewage to the public sewer and a control panel</a:t>
            </a:r>
          </a:p>
          <a:p>
            <a:pPr lvl="1"/>
            <a:r>
              <a:rPr lang="en-US" sz="2000" dirty="0"/>
              <a:t>Generally used in situations where: </a:t>
            </a:r>
          </a:p>
          <a:p>
            <a:pPr lvl="2"/>
            <a:r>
              <a:rPr lang="en-US" sz="1800" dirty="0"/>
              <a:t>Rolling topography</a:t>
            </a:r>
          </a:p>
          <a:p>
            <a:pPr lvl="2"/>
            <a:r>
              <a:rPr lang="en-US" sz="1800" dirty="0"/>
              <a:t>Shallow bedrock or difficult soils for excavation</a:t>
            </a:r>
          </a:p>
          <a:p>
            <a:pPr lvl="2"/>
            <a:r>
              <a:rPr lang="en-US" sz="1800" dirty="0"/>
              <a:t>Can be installed via horizontal directional drilling</a:t>
            </a:r>
          </a:p>
          <a:p>
            <a:pPr lvl="2"/>
            <a:r>
              <a:rPr lang="en-US" sz="1800" dirty="0"/>
              <a:t>To reduce construction costs (shallower depths, smaller pipes, reduced restoration)</a:t>
            </a:r>
          </a:p>
          <a:p>
            <a:pPr lvl="1"/>
            <a:r>
              <a:rPr lang="en-US" sz="2000" dirty="0"/>
              <a:t>Following the Colonial Park installation, the Borough will supply the grinder pumps (~$5,000 savings to property owner)</a:t>
            </a:r>
          </a:p>
          <a:p>
            <a:pPr lvl="1"/>
            <a:r>
              <a:rPr lang="en-US" sz="2000" dirty="0"/>
              <a:t>Property owners will be responsible for ownership and maintenance of the grinder pumps</a:t>
            </a:r>
          </a:p>
          <a:p>
            <a:endParaRPr lang="en-US" sz="2000" b="0" cap="none" dirty="0">
              <a:solidFill>
                <a:srgbClr val="28282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3443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D95FCA-C892-4FFB-A667-55ADDFA7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Area and overview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A867C53-BF04-463C-84D9-36F1F4496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747904" cy="6849777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6101AD-8FF7-FC79-C0C5-DE2DA1F80290}"/>
              </a:ext>
            </a:extLst>
          </p:cNvPr>
          <p:cNvSpPr txBox="1"/>
          <p:nvPr/>
        </p:nvSpPr>
        <p:spPr>
          <a:xfrm>
            <a:off x="9747904" y="3649444"/>
            <a:ext cx="22317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Layout is preliminary and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will be refined during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LPSS design</a:t>
            </a:r>
          </a:p>
        </p:txBody>
      </p:sp>
    </p:spTree>
    <p:extLst>
      <p:ext uri="{BB962C8B-B14F-4D97-AF65-F5344CB8AC3E}">
        <p14:creationId xmlns:p14="http://schemas.microsoft.com/office/powerpoint/2010/main" val="280949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C2FD786-586A-4275-99E0-656CE1804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10800000" flipV="1">
            <a:off x="7526214" y="2813538"/>
            <a:ext cx="4153515" cy="2235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F83AD3B-DF0E-4ED3-B705-D9735E01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674" y="574772"/>
            <a:ext cx="5650325" cy="4696096"/>
          </a:xfrm>
        </p:spPr>
        <p:txBody>
          <a:bodyPr/>
          <a:lstStyle/>
          <a:p>
            <a:r>
              <a:rPr lang="en-US" dirty="0"/>
              <a:t>Borough/owner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535312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1516</Words>
  <Application>Microsoft Office PowerPoint</Application>
  <PresentationFormat>Widescreen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Lato</vt:lpstr>
      <vt:lpstr>Roboto</vt:lpstr>
      <vt:lpstr>Wingdings</vt:lpstr>
      <vt:lpstr>Courier New</vt:lpstr>
      <vt:lpstr>Oswald SemiBold</vt:lpstr>
      <vt:lpstr>Office Theme</vt:lpstr>
      <vt:lpstr>Colonial Park sewer extension project</vt:lpstr>
      <vt:lpstr>Introductions</vt:lpstr>
      <vt:lpstr>Agenda</vt:lpstr>
      <vt:lpstr>Current Project status</vt:lpstr>
      <vt:lpstr>Current Project – estimated costs</vt:lpstr>
      <vt:lpstr>LOW-Pressure sewer alternative</vt:lpstr>
      <vt:lpstr>LOW-PRESSURE SEWER system overview</vt:lpstr>
      <vt:lpstr>Project Area and overview</vt:lpstr>
      <vt:lpstr>Borough/owner responsibilities</vt:lpstr>
      <vt:lpstr>borough/owner responsibilities</vt:lpstr>
      <vt:lpstr>Borough &amp; private installation </vt:lpstr>
      <vt:lpstr>Grinder Pump systems  (provided by borough)</vt:lpstr>
      <vt:lpstr>Grinder Pump systems (provided by borough)</vt:lpstr>
      <vt:lpstr>lateral connections (Installed by borough)</vt:lpstr>
      <vt:lpstr>Grinder pump installation requirements – home owner </vt:lpstr>
      <vt:lpstr>Grinder pump maintenance and operation – Home owner</vt:lpstr>
      <vt:lpstr>Grinder pumps faqs</vt:lpstr>
      <vt:lpstr>OLDS abandonment procedures – Home owner</vt:lpstr>
      <vt:lpstr>Project schedule - TENTATIVE</vt:lpstr>
      <vt:lpstr>Available funding sources – private connections</vt:lpstr>
      <vt:lpstr>Available funding sources – private connections</vt:lpstr>
      <vt:lpstr>Future coordination</vt:lpstr>
      <vt:lpstr>Reference documents and information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Dent,  Emeshia</dc:creator>
  <cp:lastModifiedBy>David Garabedian</cp:lastModifiedBy>
  <cp:revision>65</cp:revision>
  <dcterms:created xsi:type="dcterms:W3CDTF">2023-01-04T13:14:06Z</dcterms:created>
  <dcterms:modified xsi:type="dcterms:W3CDTF">2024-07-03T19:02:12Z</dcterms:modified>
</cp:coreProperties>
</file>